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0"/>
  </p:notesMasterIdLst>
  <p:handoutMasterIdLst>
    <p:handoutMasterId r:id="rId21"/>
  </p:handoutMasterIdLst>
  <p:sldIdLst>
    <p:sldId id="256" r:id="rId5"/>
    <p:sldId id="258" r:id="rId6"/>
    <p:sldId id="264" r:id="rId7"/>
    <p:sldId id="278" r:id="rId8"/>
    <p:sldId id="279" r:id="rId9"/>
    <p:sldId id="280" r:id="rId10"/>
    <p:sldId id="281" r:id="rId11"/>
    <p:sldId id="283" r:id="rId12"/>
    <p:sldId id="272" r:id="rId13"/>
    <p:sldId id="285" r:id="rId14"/>
    <p:sldId id="282" r:id="rId15"/>
    <p:sldId id="286" r:id="rId16"/>
    <p:sldId id="275" r:id="rId17"/>
    <p:sldId id="276" r:id="rId18"/>
    <p:sldId id="287" r:id="rId19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B1DFAE0-A489-08B3-C55E-7B5828DC5973}" name="Li, Hongtao (Postgraduate Student)" initials="HL" userId="S::lih73@lancaster.ac.uk::583ce8ef-235a-4070-a39f-3a5a1b5368a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FC0DCB-C0DE-4E26-9037-5FA8C41D26A9}" v="29" dt="2023-11-06T21:13:06.625"/>
    <p1510:client id="{2BDCC4EC-AB44-433B-9F9E-B7FAD444CDD7}" v="58" dt="2023-11-05T20:58:33.458"/>
    <p1510:client id="{CDA71A61-C104-4526-B3EF-F42E8EB75158}" v="773" dt="2023-11-05T20:55:28.7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48" autoAdjust="0"/>
  </p:normalViewPr>
  <p:slideViewPr>
    <p:cSldViewPr snapToGrid="0">
      <p:cViewPr varScale="1">
        <p:scale>
          <a:sx n="106" d="100"/>
          <a:sy n="106" d="100"/>
        </p:scale>
        <p:origin x="8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0BE2D2EC-A0CC-4162-ADB7-889BF634EA89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2023/11/7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90168E-626C-4E60-93C0-A00D2560946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5T20:56:01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13515 6810 16383 0 0,'0'10'0'0'0,"0"11"0"0"0,0 8 0 0 0,0 13 0 0 0,0 8 0 0 0,0 1 0 0 0,0-4 0 0 0,0 4 0 0 0,0 3 0 0 0,0 6 0 0 0,0 7 0 0 0,0 2 0 0 0,0-3 0 0 0,0 3 0 0 0,0-2 0 0 0,0-2 0 0 0,5 1 0 0 0,5-1 0 0 0,7 3 0 0 0,0 3 0 0 0,-3-5 0 0 0,-3-10 0 0 0,0-4 0 0 0,3-12 0 0 0,0-3 0 0 0,-3-3 0 0 0,2-2 0 0 0,2-3 0 0 0,5-1 0 0 0,2-1 0 0 0,-2 9 0 0 0,6 4 0 0 0,-3-2 0 0 0,0 4 0 0 0,5 3 0 0 0,3-2 0 0 0,5 2 0 0 0,-3-2 0 0 0,2 1 0 0 0,-5-3 0 0 0,6-3 0 0 0,-3-4 0 0 0,-2-2 0 0 0,3 2 0 0 0,0 4 0 0 0,9 2 0 0 0,1-7 0 0 0,-2 0 0 0 0,2 0 0 0 0,-3-7 0 0 0,1-2 0 0 0,4 4 0 0 0,-3 2 0 0 0,-3 0 0 0 0,6-5 0 0 0,-1-1 0 0 0,-3-6 0 0 0,0-1 0 0 0,-1-3 0 0 0,0-4 0 0 0,-1-4 0 0 0,2-2 0 0 0,-2-3 0 0 0,-3-1 0 0 0,-3-1 0 0 0,2 1 0 0 0,5-1 0 0 0,-1 0 0 0 0,-2 1 0 0 0,-3-1 0 0 0,-3 1 0 0 0,3 0 0 0 0,0 0 0 0 0,-1 0 0 0 0,-2 0 0 0 0,-2 0 0 0 0,-1 0 0 0 0,-1 0 0 0 0,0 0 0 0 0,-1 0 0 0 0,-4 5 0 0 0,-12 11 0 0 0,-11 2 0 0 0,-7 3 0 0 0,-6-2 0 0 0,-6 1 0 0 0,-4 1 0 0 0,-3 2 0 0 0,3 11 0 0 0,1 4 0 0 0,-1 1 0 0 0,-1-2 0 0 0,-1-7 0 0 0,-1-4 0 0 0,4-2 0 0 0,6 0 0 0 0,0-5 0 0 0,4 0 0 0 0,-1 1 0 0 0,-4 2 0 0 0,2 2 0 0 0,-1 1 0 0 0,2 1 0 0 0,7-3 0 0 0,16-16 0 0 0,9-17 0 0 0,13-13 0 0 0,9-11 0 0 0,3 0 0 0 0,-2-4 0 0 0,-2 0 0 0 0,1 7 0 0 0,-6 4 0 0 0,-9 1 0 0 0,-4 6 0 0 0,-6 1 0 0 0,0-5 0 0 0,1 1 0 0 0,-1 0 0 0 0,-4-1 0 0 0,-3 0 0 0 0,-4-2 0 0 0,-2-1 0 0 0,-1 0 0 0 0,-1 0 0 0 0,-1-1 0 0 0,0-4 0 0 0,-4 2 0 0 0,-2-2 0 0 0,1 0 0 0 0,-4 4 0 0 0,1 3 0 0 0,1 2 0 0 0,-8-2 0 0 0,-5-4 0 0 0,-3-8 0 0 0,-4-6 0 0 0,0 0 0 0 0,3-3 0 0 0,3 2 0 0 0,-1 3 0 0 0,-1 10 0 0 0,4 5 0 0 0,1 1 0 0 0,-2 2 0 0 0,-1-1 0 0 0,-2-1 0 0 0,-1 5 0 0 0,3-1 0 0 0,1 5 0 0 0,4 0 0 0 0,4 2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5T20:56:01.4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20016 10345 16383 0 0,'0'5'0'0'0,"5"10"0"0"0,1 18 0 0 0,5 11 0 0 0,0 9 0 0 0,3 4 0 0 0,4 6 0 0 0,3 2 0 0 0,-2-5 0 0 0,-3 1 0 0 0,-1-1 0 0 0,7-5 0 0 0,-1-3 0 0 0,-3-1 0 0 0,0-5 0 0 0,1-5 0 0 0,-3 5 0 0 0,1 3 0 0 0,3 3 0 0 0,-3-3 0 0 0,-4 0 0 0 0,0 5 0 0 0,8 4 0 0 0,0-5 0 0 0,-4-1 0 0 0,-4 0 0 0 0,0-4 0 0 0,-3-6 0 0 0,-2-1 0 0 0,2 2 0 0 0,-1-1 0 0 0,-2-3 0 0 0,-2 0 0 0 0,-2-1 0 0 0,-1 7 0 0 0,-2 1 0 0 0,0 1 0 0 0,0 7 0 0 0,0 4 0 0 0,-1-4 0 0 0,6-1 0 0 0,1 4 0 0 0,-1-3 0 0 0,0-1 0 0 0,-1-5 0 0 0,-2-1 0 0 0,-1-5 0 0 0,-1 1 0 0 0,0-3 0 0 0,0-3 0 0 0,0 2 0 0 0,0 2 0 0 0,-5 0 0 0 0,-6 2 0 0 0,-2 4 0 0 0,3-3 0 0 0,-8-3 0 0 0,0 0 0 0 0,-2-2 0 0 0,-2 2 0 0 0,-2-1 0 0 0,3-4 0 0 0,1-2 0 0 0,-2-7 0 0 0,-5-4 0 0 0,1 4 0 0 0,-5 1 0 0 0,0 2 0 0 0,-1-1 0 0 0,-4 1 0 0 0,0-2 0 0 0,-4 1 0 0 0,-14 8 0 0 0,-6 3 0 0 0,-3 0 0 0 0,-5-3 0 0 0,0-8 0 0 0,-2-3 0 0 0,-4-3 0 0 0,2 1 0 0 0,3-5 0 0 0,0 0 0 0 0,2 1 0 0 0,3-3 0 0 0,-6 0 0 0 0,4-2 0 0 0,4-4 0 0 0,8-4 0 0 0,-1-3 0 0 0,-1 2 0 0 0,5 1 0 0 0,2-2 0 0 0,-1-1 0 0 0,0-1 0 0 0,3-2 0 0 0,5 0 0 0 0,0-1 0 0 0,3 0 0 0 0,-2 0 0 0 0,2-1 0 0 0,3 1 0 0 0,-2 0 0 0 0,1 0 0 0 0,1 0 0 0 0,-1 0 0 0 0,0 0 0 0 0,-3 0 0 0 0,1 0 0 0 0,3 0 0 0 0,2 0 0 0 0,2 0 0 0 0,12 4 0 0 0,18 3 0 0 0,14 3 0 0 0,15 6 0 0 0,7-1 0 0 0,3 3 0 0 0,4 2 0 0 0,-5 3 0 0 0,-4-3 0 0 0,-7 0 0 0 0,-3-3 0 0 0,-6 0 0 0 0,-1-3 0 0 0,3-4 0 0 0,1-3 0 0 0,4 1 0 0 0,1 0 0 0 0,3 3 0 0 0,0 4 0 0 0,0 0 0 0 0,6 1 0 0 0,1 4 0 0 0,0-2 0 0 0,-6 0 0 0 0,-3-2 0 0 0,-1 0 0 0 0,4-2 0 0 0,-2 0 0 0 0,0-1 0 0 0,-6 2 0 0 0,-6 2 0 0 0,0-1 0 0 0,2 1 0 0 0,-2 3 0 0 0,1-3 0 0 0,-1 1 0 0 0,1-3 0 0 0,3 1 0 0 0,3 3 0 0 0,-2 2 0 0 0,0-2 0 0 0,-3 0 0 0 0,1-3 0 0 0,1-4 0 0 0,-1 0 0 0 0,0 3 0 0 0,3-1 0 0 0,-3 2 0 0 0,1 3 0 0 0,1 2 0 0 0,4-2 0 0 0,-4 1 0 0 0,1-4 0 0 0,-14-8 0 0 0,-16-21 0 0 0,-25-21 0 0 0,-21-15 0 0 0,-10-7 0 0 0,-13-5 0 0 0,-2-1 0 0 0,8 6 0 0 0,2 7 0 0 0,9 12 0 0 0,10 4 0 0 0,10 6 0 0 0,6 4 0 0 0,6 1 0 0 0,2 4 0 0 0,2 1 0 0 0,1 2 0 0 0,-1 0 0 0 0,0-2 0 0 0,4-3 0 0 0,2 2 0 0 0,-2-1 0 0 0,0-2 0 0 0,-2-2 0 0 0,-2 3 0 0 0,0 1 0 0 0,3-2 0 0 0,2-2 0 0 0,-1 3 0 0 0,-1 5 0 0 0,-1 5 0 0 0,-2 5 0 0 0,4-3 0 0 0,6-3 0 0 0,6-6 0 0 0,3-3 0 0 0,5-9 0 0 0,6-3 0 0 0,7-2 0 0 0,12 1 0 0 0,10 1 0 0 0,5-3 0 0 0,6-5 0 0 0,3-1 0 0 0,0-2 0 0 0,-4 6 0 0 0,-5 0 0 0 0,-4 1 0 0 0,-3 3 0 0 0,-2 6 0 0 0,-2 4 0 0 0,0 0 0 0 0,-5 1 0 0 0,-1 2 0 0 0,0 6 0 0 0,-4 1 0 0 0,-4-3 0 0 0,0 1 0 0 0,-2-1 0 0 0,2 3 0 0 0,3-3 0 0 0,8-1 0 0 0,0-9 0 0 0,6-4 0 0 0,-3-6 0 0 0,4 3 0 0 0,-4 2 0 0 0,-1 7 0 0 0,-6 2 0 0 0,-6 1 0 0 0,0 4 0 0 0,-3 4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5T20:56:01.4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14855 8207 16383 0 0,'10'5'0'0'0,"2"11"0"0"0,9 7 0 0 0,1 9 0 0 0,6-1 0 0 0,-2-1 0 0 0,0-5 0 0 0,-5-3 0 0 0,3 0 0 0 0,-2 1 0 0 0,0-4 0 0 0,0 5 0 0 0,2-3 0 0 0,-4 1 0 0 0,0 1 0 0 0,1-4 0 0 0,-3 1 0 0 0,0-5 0 0 0,-3 1 0 0 0,1-2 0 0 0,2 5 0 0 0,3 0 0 0 0,2 1 0 0 0,2-3 0 0 0,-3 1 0 0 0,-1-3 0 0 0,1-4 0 0 0,-3 0 0 0 0,-5 4 0 0 0,4-1 0 0 0,4-3 0 0 0,-2 2 0 0 0,1-3 0 0 0,1 4 0 0 0,1-3 0 0 0,-2 3 0 0 0,-1-1 0 0 0,1-3 0 0 0,1-3 0 0 0,3 1 0 0 0,0 1 0 0 0,2-3 0 0 0,-4 3 0 0 0,-6 5 0 0 0,-7 5 0 0 0,-8-2 0 0 0,-10-3 0 0 0,-8-4 0 0 0,-6 1 0 0 0,-5-1 0 0 0,-6-3 0 0 0,-2-2 0 0 0,0-2 0 0 0,1-2 0 0 0,2-1 0 0 0,1 0 0 0 0,2 0 0 0 0,5 4 0 0 0,3 2 0 0 0,0-1 0 0 0,-6 4 0 0 0,-3 6 0 0 0,-6-1 0 0 0,-1 2 0 0 0,1-1 0 0 0,1-3 0 0 0,3 0 0 0 0,2 4 0 0 0,1 3 0 0 0,1 3 0 0 0,1 3 0 0 0,0-3 0 0 0,4-1 0 0 0,2 1 0 0 0,0 2 0 0 0,-2 0 0 0 0,0 2 0 0 0,-3 1 0 0 0,0 0 0 0 0,3 1 0 0 0,7 0 0 0 0,5-1 0 0 0,5-4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BFF3C72-DB5A-4AA9-96E0-40D7A7C88DA5}" type="datetime1">
              <a:rPr lang="zh-CN" altLang="en-US" noProof="0" smtClean="0"/>
              <a:t>2023/11/7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6B3AB32-59DF-41F1-9618-EDFBF504962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127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4735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94118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89513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97508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3161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995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196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6B3AB32-59DF-41F1-9618-EDFBF504962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146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40F3E85-5501-4432-AF99-54E0CA5A4C80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33DC6BC-F496-4526-8902-CE401331162A}" type="datetime1">
              <a:rPr lang="zh-CN" altLang="en-US" noProof="0" smtClean="0"/>
              <a:t>2023/11/7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70184BDE-112C-4E3C-BDD8-A46EC2EAB444}" type="datetime1">
              <a:rPr lang="zh-CN" altLang="en-US" noProof="0" smtClean="0"/>
              <a:t>2023/11/7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9A7691A-8DBD-4066-BF47-535BB956A25F}" type="datetime1">
              <a:rPr lang="zh-CN" altLang="en-US" noProof="0" smtClean="0"/>
              <a:t>2023/11/7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69BE3FC-432A-4F95-82F8-E3071544B4B5}" type="datetime1">
              <a:rPr lang="zh-CN" altLang="en-US" noProof="0" smtClean="0"/>
              <a:t>2023/11/7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长方形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1EFBB1-FBE4-477F-81AB-871C3BD12407}" type="datetime1">
              <a:rPr lang="zh-CN" altLang="en-US" noProof="0" smtClean="0"/>
              <a:t>2023/11/7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5AEE56D-F728-41E1-AB72-185C4152BF39}" type="datetime1">
              <a:rPr lang="zh-CN" altLang="en-US" noProof="0" smtClean="0"/>
              <a:t>2023/11/7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5884CE3-810C-4A99-B743-7969872A8037}" type="datetime1">
              <a:rPr lang="zh-CN" altLang="en-US" noProof="0" smtClean="0"/>
              <a:t>2023/11/7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7" name="长方形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8827FEE-18ED-4739-A9FF-14C2F6D4C66F}" type="datetime1">
              <a:rPr lang="zh-CN" altLang="en-US" smtClean="0"/>
              <a:t>2023/11/7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6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E8FD737-AF5D-42F6-9593-A791E4A2E40B}" type="datetime1">
              <a:rPr lang="zh-CN" altLang="en-US" noProof="0" smtClean="0"/>
              <a:t>2023/11/7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2F3E445-1550-4268-8B79-D5D9D4C9958A}" type="datetime1">
              <a:rPr lang="zh-CN" altLang="en-US" noProof="0" smtClean="0"/>
              <a:t>2023/11/7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E03A009-E72B-4350-9C8A-8E7EF73D113B}" type="datetime1">
              <a:rPr lang="zh-CN" altLang="en-US" noProof="0" smtClean="0"/>
              <a:t>2023/11/7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57F1E4F-1CFF-5643-939E-217C01CDF56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9" name="长方形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长方形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长方形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customXml" Target="../ink/ink2.xml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长方形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/>
          </a:p>
        </p:txBody>
      </p:sp>
      <p:pic>
        <p:nvPicPr>
          <p:cNvPr id="7" name="图片 6" descr="数字连接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组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长方形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长方形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20" name="长方形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2" name="长方形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en-US" altLang="zh-CN" sz="6000" dirty="0" err="1">
                <a:solidFill>
                  <a:schemeClr val="bg1"/>
                </a:solidFill>
              </a:rPr>
              <a:t>ReadersHaven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5274" y="5611177"/>
            <a:ext cx="6509445" cy="484822"/>
          </a:xfrm>
        </p:spPr>
        <p:txBody>
          <a:bodyPr rtlCol="0">
            <a:normAutofit/>
          </a:bodyPr>
          <a:lstStyle/>
          <a:p>
            <a:pPr rtl="0"/>
            <a:r>
              <a:rPr lang="en-US" altLang="zh-CN" sz="2400" dirty="0">
                <a:solidFill>
                  <a:srgbClr val="7CEBFF"/>
                </a:solidFill>
              </a:rPr>
              <a:t>By Karina &amp; Li</a:t>
            </a:r>
            <a:endParaRPr lang="zh-CN" altLang="en-US" sz="24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zh-CN" dirty="0"/>
              <a:t>Books display and filter</a:t>
            </a:r>
            <a:endParaRPr lang="zh-CN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C0314751-C485-0988-9B1B-6CA661AC7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4074" y="2515217"/>
            <a:ext cx="5396162" cy="1477328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BookAdmin(admin.ModelAdmin):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list_display = 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'title'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'author'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list_filter = (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'author'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'title'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'price'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admin.site.register(Book, BookAdmin)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0D50902-4C6D-50D4-B7D7-4F9E3D09DF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066"/>
          <a:stretch/>
        </p:blipFill>
        <p:spPr>
          <a:xfrm>
            <a:off x="611764" y="2515217"/>
            <a:ext cx="5205567" cy="323742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D7369CC-3DEA-85CF-7794-83CA8F174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647" y="4475488"/>
            <a:ext cx="5396162" cy="12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974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88F392-3BA4-36FF-9B36-FDED9C19F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Объект 4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15A882FE-B5D9-1DB2-214F-4FA73C6017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22080" r="39051" b="31818"/>
          <a:stretch/>
        </p:blipFill>
        <p:spPr>
          <a:xfrm>
            <a:off x="581193" y="1886128"/>
            <a:ext cx="4690501" cy="4632807"/>
          </a:xfrm>
        </p:spPr>
      </p:pic>
      <p:pic>
        <p:nvPicPr>
          <p:cNvPr id="6" name="Объект 5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74D801ED-4F6F-E19C-EA2D-E91D1F1F77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4635" t="6818" r="21804" b="62013"/>
          <a:stretch/>
        </p:blipFill>
        <p:spPr>
          <a:xfrm>
            <a:off x="5327456" y="1886129"/>
            <a:ext cx="6387705" cy="2088736"/>
          </a:xfrm>
        </p:spPr>
      </p:pic>
      <p:pic>
        <p:nvPicPr>
          <p:cNvPr id="7" name="Рисунок 6" descr="Изображение выглядит как текст, электроника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0A92514C-9531-CC53-BA37-01D829E32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03" t="3970" r="11650" b="35732"/>
          <a:stretch/>
        </p:blipFill>
        <p:spPr>
          <a:xfrm>
            <a:off x="5328063" y="3973656"/>
            <a:ext cx="6389807" cy="260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18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b="0" kern="1200" cap="all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Book inventory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8B4A28-6078-2678-E1F4-E1E4A47DEC03}"/>
              </a:ext>
            </a:extLst>
          </p:cNvPr>
          <p:cNvSpPr txBox="1"/>
          <p:nvPr/>
        </p:nvSpPr>
        <p:spPr>
          <a:xfrm>
            <a:off x="1104392" y="2156005"/>
            <a:ext cx="4899191" cy="471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</a:pPr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http://localhost:8000/books/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D05A01D-4772-9207-3887-483E70660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485" y="2627659"/>
            <a:ext cx="5422392" cy="1952060"/>
          </a:xfrm>
          <a:prstGeom prst="rect">
            <a:avLst/>
          </a:prstGeom>
          <a:noFill/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CF2143D4-9A9F-9F1A-40D5-5F857441E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390" y="4579719"/>
            <a:ext cx="4687494" cy="92333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BookListView(generic.ListView):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model = Book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context_object_name =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'book_list'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D7132314-3757-EDBE-7C75-74D1E77F71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22" y="2156005"/>
            <a:ext cx="4687493" cy="3416320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&lt;body&gt;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{% block content %}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&lt;h1&gt;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Book Inventory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&lt;/h1&gt;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{% if book_list %}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&lt;ul&gt;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{% for book in book_list %}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&lt;li&gt;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{{ book.title }}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&amp;emsp;&amp;emsp;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{{book.author}}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&amp;emsp;&amp;emsp;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{{book.price}}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&amp;emsp;&amp;emsp;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&lt;/li&gt;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{% endfor %}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&lt;/ul&gt;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{% else %}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&lt;p&gt;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There is no book in the inventory.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&lt;/p&gt;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{% endif %}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{% endblock %}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D5B778"/>
                </a:solidFill>
                <a:effectLst/>
                <a:latin typeface="Arial Unicode MS"/>
                <a:ea typeface="JetBrains Mono"/>
              </a:rPr>
              <a:t>&lt;/body&gt;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24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3E2044C-6FC2-7212-E9EA-D0CE005F41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746" y="2828835"/>
            <a:ext cx="4324347" cy="1200329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Book_list(generics.ListCreateAPIView):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queryset = Book.objects.all()</a:t>
            </a:r>
            <a:b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serializer_class = BookSerializer</a:t>
            </a:r>
            <a:endParaRPr kumimoji="0" lang="zh-CN" altLang="zh-CN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8B4A28-6078-2678-E1F4-E1E4A47DEC03}"/>
              </a:ext>
            </a:extLst>
          </p:cNvPr>
          <p:cNvSpPr txBox="1"/>
          <p:nvPr/>
        </p:nvSpPr>
        <p:spPr>
          <a:xfrm>
            <a:off x="936746" y="2217861"/>
            <a:ext cx="4572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http://localhost:8000/</a:t>
            </a:r>
            <a:r>
              <a:rPr lang="zh-CN" altLang="en-US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books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booklist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73D2E9-9CBD-D106-50A5-ABC1D2064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286" y="1964473"/>
            <a:ext cx="5630968" cy="475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8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Tests</a:t>
            </a:r>
            <a:endParaRPr lang="zh-CN" alt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00A402E-DABA-3E27-EFD5-0216909F2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831" y="1984990"/>
            <a:ext cx="5468353" cy="452431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django.test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TestCase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from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.models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import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Author, Book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AuthorModeTest(TestCase):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@classmethod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setUpTestData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cls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Author.objects.create(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author_name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'Leo Tolstoy'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test_author_label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author = Author.objects.get(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field_label = author._meta.get_field(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"author_name"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).verbose_name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.assertEqual(field_label,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"author name"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BookModelTest(TestCase):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@classmethod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3AE60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setUpTestData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cls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Author.objects.create(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author_name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'Leo Tolstoy'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Book.objects.create(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title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'War and Peace'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author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=Author.objects.get(),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price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'39.9'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def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56A8F5"/>
                </a:solidFill>
                <a:effectLst/>
                <a:latin typeface="Arial Unicode MS"/>
                <a:ea typeface="JetBrains Mono"/>
              </a:rPr>
              <a:t>test_title_label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book = Book.objects.get(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id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field_label = book._meta.get_field(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'title'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).verbose_name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   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94558D"/>
                </a:solidFill>
                <a:effectLst/>
                <a:latin typeface="Arial Unicode MS"/>
                <a:ea typeface="JetBrains Mono"/>
              </a:rPr>
              <a:t>self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.assertEqual(field_label,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Arial Unicode MS"/>
                <a:ea typeface="JetBrains Mono"/>
              </a:rPr>
              <a:t>'title'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E32DE0-3491-8FAE-7D70-47BB64966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909" y="1984990"/>
            <a:ext cx="5378800" cy="160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32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zh-CN" dirty="0"/>
              <a:t>Readme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C33E98-CF9C-7F5F-87D3-000ADFF829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22"/>
          <a:stretch/>
        </p:blipFill>
        <p:spPr>
          <a:xfrm>
            <a:off x="581192" y="2265796"/>
            <a:ext cx="5308266" cy="28762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B5E4772-76A4-02AB-41D2-F1A0CCE7EE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74"/>
          <a:stretch/>
        </p:blipFill>
        <p:spPr>
          <a:xfrm>
            <a:off x="6354166" y="2265796"/>
            <a:ext cx="5198040" cy="26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128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Requirements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C7FBB4-8183-66DA-5C60-C678CAF6A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2187" y="1822784"/>
            <a:ext cx="11287626" cy="3549315"/>
          </a:xfrm>
        </p:spPr>
        <p:txBody>
          <a:bodyPr>
            <a:norm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zh-CN" sz="2400" dirty="0"/>
              <a:t>Add Books with ‘title’ , ‘author’ and ‘price’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zh-CN" sz="2400" dirty="0"/>
              <a:t>Retrieve the book inventory as a booklist</a:t>
            </a: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en-US" altLang="zh-CN" sz="2400" dirty="0"/>
              <a:t>Filter Books by ‘author’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zh-CN" dirty="0"/>
              <a:t>Class diagram</a:t>
            </a:r>
            <a:endParaRPr lang="zh-CN" altLang="en-US" dirty="0"/>
          </a:p>
        </p:txBody>
      </p:sp>
      <p:pic>
        <p:nvPicPr>
          <p:cNvPr id="7" name="图片 6" descr="表格&#10;&#10;描述已自动生成">
            <a:extLst>
              <a:ext uri="{FF2B5EF4-FFF2-40B4-BE49-F238E27FC236}">
                <a16:creationId xmlns:a16="http://schemas.microsoft.com/office/drawing/2014/main" id="{5DE9C94B-BC15-BDA0-F26B-D71F46416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682307"/>
            <a:ext cx="11029615" cy="26746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97227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203691-99DC-8E69-B0CF-43A0BE8EB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Microsoft YaHei UI"/>
                <a:ea typeface="Microsoft YaHei UI"/>
              </a:rPr>
              <a:t>Django</a:t>
            </a:r>
            <a:r>
              <a:rPr lang="ru-RU" dirty="0">
                <a:latin typeface="Microsoft YaHei UI"/>
                <a:ea typeface="Microsoft YaHei UI"/>
              </a:rPr>
              <a:t> </a:t>
            </a:r>
            <a:r>
              <a:rPr lang="ru-RU" dirty="0" err="1">
                <a:latin typeface="Microsoft YaHei UI"/>
                <a:ea typeface="Microsoft YaHei UI"/>
              </a:rPr>
              <a:t>project</a:t>
            </a:r>
            <a:r>
              <a:rPr lang="ru-RU" dirty="0">
                <a:latin typeface="Microsoft YaHei UI"/>
                <a:ea typeface="Microsoft YaHei UI"/>
              </a:rPr>
              <a:t> "</a:t>
            </a:r>
            <a:r>
              <a:rPr lang="ru-RU" dirty="0" err="1">
                <a:latin typeface="Microsoft YaHei UI"/>
                <a:ea typeface="Microsoft YaHei UI"/>
              </a:rPr>
              <a:t>books</a:t>
            </a:r>
            <a:r>
              <a:rPr lang="ru-RU" dirty="0">
                <a:latin typeface="Microsoft YaHei UI"/>
                <a:ea typeface="Microsoft YaHei UI"/>
              </a:rPr>
              <a:t>" </a:t>
            </a:r>
            <a:r>
              <a:rPr lang="ru-RU" dirty="0" err="1">
                <a:latin typeface="Microsoft YaHei UI"/>
                <a:ea typeface="Microsoft YaHei UI"/>
              </a:rPr>
              <a:t>creation</a:t>
            </a:r>
            <a:endParaRPr lang="ru-RU" dirty="0" err="1"/>
          </a:p>
        </p:txBody>
      </p:sp>
      <p:pic>
        <p:nvPicPr>
          <p:cNvPr id="4" name="Объект 3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2CB8F9A0-A745-98B2-35DD-7BA0C7104A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70204" b="35471"/>
          <a:stretch/>
        </p:blipFill>
        <p:spPr>
          <a:xfrm>
            <a:off x="431540" y="1873717"/>
            <a:ext cx="3947308" cy="458072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540981A-8DF0-2F6B-7C5E-7E8C8733E0A9}"/>
              </a:ext>
            </a:extLst>
          </p:cNvPr>
          <p:cNvSpPr txBox="1"/>
          <p:nvPr/>
        </p:nvSpPr>
        <p:spPr>
          <a:xfrm>
            <a:off x="4332020" y="2412175"/>
            <a:ext cx="2683823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latin typeface="Corbel"/>
              </a:rPr>
              <a:t>"</a:t>
            </a:r>
            <a:r>
              <a:rPr lang="ru-RU" dirty="0" err="1">
                <a:latin typeface="Corbel"/>
              </a:rPr>
              <a:t>books</a:t>
            </a:r>
            <a:r>
              <a:rPr lang="ru-RU" dirty="0">
                <a:latin typeface="Corbel"/>
              </a:rPr>
              <a:t>" - </a:t>
            </a:r>
            <a:r>
              <a:rPr lang="ru-RU" dirty="0" err="1">
                <a:latin typeface="Corbel"/>
              </a:rPr>
              <a:t>django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project</a:t>
            </a:r>
            <a:r>
              <a:rPr lang="ru-RU" dirty="0">
                <a:latin typeface="Corbel"/>
              </a:rPr>
              <a:t> (</a:t>
            </a:r>
            <a:r>
              <a:rPr lang="ru-RU" dirty="0" err="1">
                <a:latin typeface="Corbel"/>
              </a:rPr>
              <a:t>config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folder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was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created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automatically</a:t>
            </a:r>
            <a:r>
              <a:rPr lang="ru-RU" dirty="0">
                <a:latin typeface="Corbel"/>
              </a:rPr>
              <a:t>)</a:t>
            </a:r>
          </a:p>
          <a:p>
            <a:pPr marL="342900" indent="-342900">
              <a:buAutoNum type="arabicPeriod"/>
            </a:pPr>
            <a:endParaRPr lang="ru-RU" dirty="0">
              <a:latin typeface="Corbel"/>
            </a:endParaRPr>
          </a:p>
          <a:p>
            <a:pPr marL="342900" indent="-342900">
              <a:buAutoNum type="arabicPeriod"/>
            </a:pPr>
            <a:r>
              <a:rPr lang="ru-RU" dirty="0">
                <a:latin typeface="Corbel"/>
              </a:rPr>
              <a:t>models.py {</a:t>
            </a:r>
          </a:p>
          <a:p>
            <a:r>
              <a:rPr lang="ru-RU" dirty="0">
                <a:latin typeface="Corbel"/>
              </a:rPr>
              <a:t>                </a:t>
            </a:r>
            <a:r>
              <a:rPr lang="ru-RU" dirty="0" err="1">
                <a:latin typeface="Corbel"/>
              </a:rPr>
              <a:t>Title</a:t>
            </a:r>
            <a:endParaRPr lang="en-US" dirty="0" err="1">
              <a:latin typeface="Corbel"/>
            </a:endParaRPr>
          </a:p>
          <a:p>
            <a:r>
              <a:rPr lang="ru-RU" dirty="0">
                <a:latin typeface="Corbel"/>
              </a:rPr>
              <a:t>                Price</a:t>
            </a:r>
          </a:p>
          <a:p>
            <a:r>
              <a:rPr lang="ru-RU" dirty="0">
                <a:latin typeface="Corbel"/>
              </a:rPr>
              <a:t>                </a:t>
            </a:r>
            <a:r>
              <a:rPr lang="ru-RU" dirty="0" err="1">
                <a:latin typeface="Corbel"/>
              </a:rPr>
              <a:t>Author</a:t>
            </a:r>
            <a:endParaRPr lang="en-US" dirty="0" err="1">
              <a:latin typeface="Corbel"/>
            </a:endParaRPr>
          </a:p>
          <a:p>
            <a:r>
              <a:rPr lang="ru-RU" dirty="0">
                <a:latin typeface="Corbel"/>
              </a:rPr>
              <a:t>}</a:t>
            </a:r>
            <a:endParaRPr lang="ru-RU" dirty="0"/>
          </a:p>
          <a:p>
            <a:pPr marL="342900" indent="-342900">
              <a:buAutoNum type="arabicPeriod"/>
            </a:pPr>
            <a:endParaRPr lang="ru-RU" dirty="0">
              <a:latin typeface="Corbel"/>
            </a:endParaRPr>
          </a:p>
        </p:txBody>
      </p:sp>
      <p:pic>
        <p:nvPicPr>
          <p:cNvPr id="9" name="图片 8" descr="文本&#10;&#10;描述已自动生成">
            <a:extLst>
              <a:ext uri="{FF2B5EF4-FFF2-40B4-BE49-F238E27FC236}">
                <a16:creationId xmlns:a16="http://schemas.microsoft.com/office/drawing/2014/main" id="{6F7372F6-E984-E3B0-4C3A-320E42FB17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97"/>
          <a:stretch/>
        </p:blipFill>
        <p:spPr>
          <a:xfrm>
            <a:off x="6770182" y="2068678"/>
            <a:ext cx="4990278" cy="272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79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BEDAA-4B15-77D6-ED4E-BD1DDEC20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>
                <a:latin typeface="Microsoft YaHei UI"/>
                <a:ea typeface="Microsoft YaHei UI"/>
              </a:rPr>
              <a:t>serializers</a:t>
            </a:r>
            <a:endParaRPr lang="ru-RU" dirty="0" err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B9020-1D5F-351C-6416-F08BB369ADF4}"/>
              </a:ext>
            </a:extLst>
          </p:cNvPr>
          <p:cNvSpPr txBox="1"/>
          <p:nvPr/>
        </p:nvSpPr>
        <p:spPr>
          <a:xfrm>
            <a:off x="5962402" y="2362694"/>
            <a:ext cx="545473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endParaRPr lang="ru-RU" dirty="0">
              <a:latin typeface="Corbel"/>
            </a:endParaRPr>
          </a:p>
          <a:p>
            <a:pPr marL="342900" indent="-342900">
              <a:buAutoNum type="arabicPeriod"/>
            </a:pPr>
            <a:endParaRPr lang="ru-RU" dirty="0">
              <a:latin typeface="Corbel"/>
            </a:endParaRPr>
          </a:p>
          <a:p>
            <a:pPr marL="342900" indent="-342900">
              <a:buAutoNum type="arabicPeriod"/>
            </a:pPr>
            <a:endParaRPr lang="ru-RU" dirty="0">
              <a:latin typeface="Corbel"/>
            </a:endParaRPr>
          </a:p>
        </p:txBody>
      </p:sp>
      <p:pic>
        <p:nvPicPr>
          <p:cNvPr id="8" name="Объект 7" descr="Изображение выглядит как текст, снимок экрана, программное обеспечение, Мультимедийное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CA077F9D-04FD-BE09-958C-1A32B3AF0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257" r="28744" b="55376"/>
          <a:stretch/>
        </p:blipFill>
        <p:spPr>
          <a:xfrm>
            <a:off x="471126" y="2121119"/>
            <a:ext cx="6392022" cy="391749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349D2D-44BA-8B55-25C0-150B77F67280}"/>
              </a:ext>
            </a:extLst>
          </p:cNvPr>
          <p:cNvSpPr txBox="1"/>
          <p:nvPr/>
        </p:nvSpPr>
        <p:spPr>
          <a:xfrm>
            <a:off x="7298376" y="3639291"/>
            <a:ext cx="416823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ru-RU" dirty="0">
                <a:latin typeface="Corbel"/>
              </a:rPr>
              <a:t>Serializers.py - </a:t>
            </a:r>
            <a:r>
              <a:rPr lang="ru-RU" dirty="0" err="1">
                <a:latin typeface="Corbel"/>
              </a:rPr>
              <a:t>changes</a:t>
            </a:r>
            <a:r>
              <a:rPr lang="ru-RU" dirty="0">
                <a:latin typeface="Corbel"/>
              </a:rPr>
              <a:t> </a:t>
            </a:r>
            <a:r>
              <a:rPr lang="ru-RU" dirty="0" err="1">
                <a:latin typeface="Corbel"/>
              </a:rPr>
              <a:t>view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of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output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02443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650059-A5B4-0B7F-32DD-1C02891FC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 descr="Изображение выглядит как линия, Прямоугольник, чек,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916BFF-A864-FE83-37BD-3B366DDCF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341" y="2392666"/>
            <a:ext cx="5796642" cy="3194586"/>
          </a:xfrm>
        </p:spPr>
      </p:pic>
      <p:cxnSp>
        <p:nvCxnSpPr>
          <p:cNvPr id="8" name="Прямая со стрелкой 7">
            <a:extLst>
              <a:ext uri="{FF2B5EF4-FFF2-40B4-BE49-F238E27FC236}">
                <a16:creationId xmlns:a16="http://schemas.microsoft.com/office/drawing/2014/main" id="{0A12DDB2-36CD-BC22-B4F8-19681257EBE6}"/>
              </a:ext>
            </a:extLst>
          </p:cNvPr>
          <p:cNvCxnSpPr/>
          <p:nvPr/>
        </p:nvCxnSpPr>
        <p:spPr>
          <a:xfrm>
            <a:off x="6400800" y="3941617"/>
            <a:ext cx="1250867" cy="3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6F77111-0EB8-9560-ABFB-1F3E6F908BB9}"/>
              </a:ext>
            </a:extLst>
          </p:cNvPr>
          <p:cNvSpPr txBox="1"/>
          <p:nvPr/>
        </p:nvSpPr>
        <p:spPr>
          <a:xfrm>
            <a:off x="8260772" y="3164279"/>
            <a:ext cx="2743200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 dirty="0">
                <a:latin typeface="Corbel"/>
              </a:rPr>
              <a:t>{…</a:t>
            </a:r>
          </a:p>
          <a:p>
            <a:r>
              <a:rPr lang="ru-RU" sz="2400" dirty="0">
                <a:latin typeface="Corbel"/>
              </a:rPr>
              <a:t>Name =</a:t>
            </a:r>
          </a:p>
          <a:p>
            <a:r>
              <a:rPr lang="ru-RU" sz="2400" dirty="0">
                <a:latin typeface="Corbel"/>
              </a:rPr>
              <a:t>Value =</a:t>
            </a:r>
          </a:p>
          <a:p>
            <a:pPr algn="l"/>
            <a:r>
              <a:rPr lang="ru-RU" sz="2400" dirty="0">
                <a:latin typeface="Corbel"/>
              </a:rPr>
              <a:t>...}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677469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C4255C-B825-45BA-4E86-41B6B81DF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Объект 3" descr="Изображение выглядит как текст, снимок экрана, программное обеспечение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546453E4-7985-86B1-2818-53130845F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527" r="77912" b="35215"/>
          <a:stretch/>
        </p:blipFill>
        <p:spPr>
          <a:xfrm>
            <a:off x="579981" y="1952886"/>
            <a:ext cx="3017847" cy="440202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BDCE10-4B6B-78CD-DDCD-0635C13C253E}"/>
              </a:ext>
            </a:extLst>
          </p:cNvPr>
          <p:cNvSpPr txBox="1"/>
          <p:nvPr/>
        </p:nvSpPr>
        <p:spPr>
          <a:xfrm>
            <a:off x="3775363" y="199653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Corbel"/>
              </a:rPr>
              <a:t>Connect </a:t>
            </a:r>
            <a:r>
              <a:rPr lang="ru-RU" dirty="0" err="1">
                <a:latin typeface="Corbel"/>
              </a:rPr>
              <a:t>books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and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ReadersHaven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folders</a:t>
            </a:r>
            <a:endParaRPr lang="ru-RU" dirty="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B15EA5-6206-7E90-5A95-D956F16C15E1}"/>
              </a:ext>
            </a:extLst>
          </p:cNvPr>
          <p:cNvSpPr txBox="1"/>
          <p:nvPr/>
        </p:nvSpPr>
        <p:spPr>
          <a:xfrm>
            <a:off x="5616038" y="3636818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 err="1">
                <a:latin typeface="Corbel"/>
              </a:rPr>
              <a:t>Rest</a:t>
            </a:r>
            <a:r>
              <a:rPr lang="ru-RU" dirty="0">
                <a:latin typeface="Corbel"/>
              </a:rPr>
              <a:t> Framework </a:t>
            </a:r>
            <a:r>
              <a:rPr lang="ru-RU" dirty="0" err="1">
                <a:latin typeface="Corbel"/>
              </a:rPr>
              <a:t>for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creation</a:t>
            </a:r>
            <a:r>
              <a:rPr lang="ru-RU" dirty="0">
                <a:latin typeface="Corbel"/>
              </a:rPr>
              <a:t> WEB API 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F0A92B-4EE8-8266-B658-99C78894593B}"/>
              </a:ext>
            </a:extLst>
          </p:cNvPr>
          <p:cNvSpPr txBox="1"/>
          <p:nvPr/>
        </p:nvSpPr>
        <p:spPr>
          <a:xfrm>
            <a:off x="3735779" y="5195454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err="1">
                <a:latin typeface="Corbel"/>
              </a:rPr>
              <a:t>Checking</a:t>
            </a:r>
            <a:r>
              <a:rPr lang="ru-RU" dirty="0">
                <a:latin typeface="Corbel"/>
              </a:rPr>
              <a:t> </a:t>
            </a:r>
            <a:r>
              <a:rPr lang="ru-RU" err="1">
                <a:latin typeface="Corbel"/>
              </a:rPr>
              <a:t>for</a:t>
            </a:r>
            <a:r>
              <a:rPr lang="ru-RU" dirty="0">
                <a:latin typeface="Corbel"/>
              </a:rPr>
              <a:t> </a:t>
            </a:r>
            <a:r>
              <a:rPr lang="ru-RU" err="1">
                <a:latin typeface="Corbel"/>
              </a:rPr>
              <a:t>the</a:t>
            </a:r>
            <a:r>
              <a:rPr lang="ru-RU" dirty="0">
                <a:latin typeface="Corbel"/>
              </a:rPr>
              <a:t>  </a:t>
            </a:r>
            <a:r>
              <a:rPr lang="ru-RU" err="1">
                <a:latin typeface="Corbel"/>
              </a:rPr>
              <a:t>correct</a:t>
            </a:r>
            <a:r>
              <a:rPr lang="ru-RU" dirty="0">
                <a:latin typeface="Corbel"/>
              </a:rPr>
              <a:t> </a:t>
            </a:r>
            <a:r>
              <a:rPr lang="ru-RU" err="1">
                <a:latin typeface="Corbel"/>
              </a:rPr>
              <a:t>work</a:t>
            </a:r>
            <a:r>
              <a:rPr lang="ru-RU" dirty="0">
                <a:latin typeface="Corbel"/>
              </a:rPr>
              <a:t> </a:t>
            </a:r>
            <a:r>
              <a:rPr lang="ru-RU" err="1">
                <a:latin typeface="Corbel"/>
              </a:rPr>
              <a:t>with</a:t>
            </a:r>
            <a:r>
              <a:rPr lang="ru-RU" dirty="0">
                <a:latin typeface="Corbel"/>
              </a:rPr>
              <a:t> </a:t>
            </a:r>
            <a:r>
              <a:rPr lang="ru-RU" err="1">
                <a:latin typeface="Corbel"/>
              </a:rPr>
              <a:t>Postman</a:t>
            </a:r>
            <a:endParaRPr lang="ru-RU">
              <a:latin typeface="Corbel"/>
            </a:endParaRPr>
          </a:p>
          <a:p>
            <a:r>
              <a:rPr lang="ru-RU" dirty="0">
                <a:latin typeface="Corbel"/>
              </a:rPr>
              <a:t>(</a:t>
            </a:r>
            <a:r>
              <a:rPr lang="ru-RU" dirty="0" err="1">
                <a:latin typeface="Corbel"/>
              </a:rPr>
              <a:t>add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books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to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the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list</a:t>
            </a:r>
            <a:r>
              <a:rPr lang="ru-RU" dirty="0">
                <a:latin typeface="Corbel"/>
              </a:rPr>
              <a:t>, </a:t>
            </a:r>
            <a:r>
              <a:rPr lang="ru-RU" dirty="0" err="1">
                <a:latin typeface="Corbel"/>
              </a:rPr>
              <a:t>return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all</a:t>
            </a:r>
            <a:r>
              <a:rPr lang="ru-RU" dirty="0">
                <a:latin typeface="Corbel"/>
              </a:rPr>
              <a:t> </a:t>
            </a:r>
            <a:r>
              <a:rPr lang="ru-RU" dirty="0" err="1">
                <a:latin typeface="Corbel"/>
              </a:rPr>
              <a:t>inventory</a:t>
            </a:r>
            <a:r>
              <a:rPr lang="ru-RU" dirty="0">
                <a:latin typeface="Corbel"/>
              </a:rPr>
              <a:t>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Рукописный ввод 8">
                <a:extLst>
                  <a:ext uri="{FF2B5EF4-FFF2-40B4-BE49-F238E27FC236}">
                    <a16:creationId xmlns:a16="http://schemas.microsoft.com/office/drawing/2014/main" id="{9406373B-9449-7B7C-316E-CE8B3E4CE66B}"/>
                  </a:ext>
                </a:extLst>
              </p14:cNvPr>
              <p14:cNvContentPartPr/>
              <p14:nvPr/>
            </p14:nvContentPartPr>
            <p14:xfrm>
              <a:off x="4388922" y="2837707"/>
              <a:ext cx="743369" cy="1099421"/>
            </p14:xfrm>
          </p:contentPart>
        </mc:Choice>
        <mc:Fallback xmlns="">
          <p:pic>
            <p:nvPicPr>
              <p:cNvPr id="9" name="Рукописный ввод 8">
                <a:extLst>
                  <a:ext uri="{FF2B5EF4-FFF2-40B4-BE49-F238E27FC236}">
                    <a16:creationId xmlns:a16="http://schemas.microsoft.com/office/drawing/2014/main" id="{9406373B-9449-7B7C-316E-CE8B3E4CE6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35310" y="2729744"/>
                <a:ext cx="850952" cy="131498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0" name="Рукописный ввод 9">
                <a:extLst>
                  <a:ext uri="{FF2B5EF4-FFF2-40B4-BE49-F238E27FC236}">
                    <a16:creationId xmlns:a16="http://schemas.microsoft.com/office/drawing/2014/main" id="{97FD3542-C725-35F2-08CE-8C130318C459}"/>
                  </a:ext>
                </a:extLst>
              </p14:cNvPr>
              <p14:cNvContentPartPr/>
              <p14:nvPr/>
            </p14:nvContentPartPr>
            <p14:xfrm>
              <a:off x="6475401" y="4490356"/>
              <a:ext cx="912459" cy="1587819"/>
            </p14:xfrm>
          </p:contentPart>
        </mc:Choice>
        <mc:Fallback xmlns="">
          <p:pic>
            <p:nvPicPr>
              <p:cNvPr id="10" name="Рукописный ввод 9">
                <a:extLst>
                  <a:ext uri="{FF2B5EF4-FFF2-40B4-BE49-F238E27FC236}">
                    <a16:creationId xmlns:a16="http://schemas.microsoft.com/office/drawing/2014/main" id="{97FD3542-C725-35F2-08CE-8C130318C4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21790" y="4382390"/>
                <a:ext cx="1020040" cy="1803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Рукописный ввод 10">
                <a:extLst>
                  <a:ext uri="{FF2B5EF4-FFF2-40B4-BE49-F238E27FC236}">
                    <a16:creationId xmlns:a16="http://schemas.microsoft.com/office/drawing/2014/main" id="{CC119799-5C7C-8A26-FC91-68368AE0321F}"/>
                  </a:ext>
                </a:extLst>
              </p14:cNvPr>
              <p14:cNvContentPartPr/>
              <p14:nvPr/>
            </p14:nvContentPartPr>
            <p14:xfrm>
              <a:off x="5001812" y="3490850"/>
              <a:ext cx="346039" cy="473781"/>
            </p14:xfrm>
          </p:contentPart>
        </mc:Choice>
        <mc:Fallback xmlns="">
          <p:pic>
            <p:nvPicPr>
              <p:cNvPr id="11" name="Рукописный ввод 10">
                <a:extLst>
                  <a:ext uri="{FF2B5EF4-FFF2-40B4-BE49-F238E27FC236}">
                    <a16:creationId xmlns:a16="http://schemas.microsoft.com/office/drawing/2014/main" id="{CC119799-5C7C-8A26-FC91-68368AE032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48216" y="3382927"/>
                <a:ext cx="453592" cy="689267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Рисунок 2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2AD879F8-F033-C6CB-5CD9-612462C8AC7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423" t="5280" r="11543" b="56977"/>
          <a:stretch/>
        </p:blipFill>
        <p:spPr>
          <a:xfrm>
            <a:off x="7112035" y="4930872"/>
            <a:ext cx="5082888" cy="1931102"/>
          </a:xfrm>
          <a:prstGeom prst="rect">
            <a:avLst/>
          </a:prstGeom>
        </p:spPr>
      </p:pic>
      <p:pic>
        <p:nvPicPr>
          <p:cNvPr id="8" name="Рисунок 7" descr="Изображение выглядит как текст, снимок экрана, программное обеспечение, Значок на компьютере&#10;&#10;Автоматически созданное описание">
            <a:extLst>
              <a:ext uri="{FF2B5EF4-FFF2-40B4-BE49-F238E27FC236}">
                <a16:creationId xmlns:a16="http://schemas.microsoft.com/office/drawing/2014/main" id="{3E5EC917-3B6D-7021-8892-6290FB4376F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076" t="-1100" r="67503" b="59085"/>
          <a:stretch/>
        </p:blipFill>
        <p:spPr>
          <a:xfrm>
            <a:off x="8879886" y="1957661"/>
            <a:ext cx="2643743" cy="2775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864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zh-CN" dirty="0"/>
              <a:t>Administration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8764C35-DB4D-6256-407C-53FD6FA84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3" y="2519479"/>
            <a:ext cx="5422390" cy="3050094"/>
          </a:xfrm>
          <a:prstGeom prst="rect">
            <a:avLst/>
          </a:prstGeom>
          <a:noFill/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588FDAE5-C72C-6251-26DB-2D595E6CF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8415" y="2871275"/>
            <a:ext cx="5422392" cy="34440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ReaderHaven/books/models.py</a:t>
            </a:r>
          </a:p>
          <a:p>
            <a:r>
              <a:rPr lang="en-US" dirty="0"/>
              <a:t>Define class Author and Book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ReaderHaven/book/admin.py</a:t>
            </a:r>
          </a:p>
          <a:p>
            <a:r>
              <a:rPr lang="en-US" dirty="0"/>
              <a:t>Register Author and Book by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D5E288CB-F727-AA7B-5956-4A9A5F6376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15" y="5460667"/>
            <a:ext cx="2231858" cy="369332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admin.site.register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()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DB27874-5437-FFA0-AD08-06EA356364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417" y="2989164"/>
            <a:ext cx="6003583" cy="1384995"/>
          </a:xfrm>
          <a:prstGeom prst="rect">
            <a:avLst/>
          </a:prstGeom>
          <a:solidFill>
            <a:srgbClr val="1E1F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Author(models.Model):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author_name = models.CharField(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max_length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class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Book(models.Model):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title = models.CharField(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max_length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100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author = models.ForeignKey(Author,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on_delete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=models.SET_NULL,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null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Arial Unicode MS"/>
                <a:ea typeface="JetBrains Mono"/>
              </a:rPr>
              <a:t>True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b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</a:b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    price = models.DecimalField(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max_digits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5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, 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Arial Unicode MS"/>
                <a:ea typeface="JetBrains Mono"/>
              </a:rPr>
              <a:t>decimal_places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=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2AACB8"/>
                </a:solidFill>
                <a:effectLst/>
                <a:latin typeface="Arial Unicode MS"/>
                <a:ea typeface="JetBrains Mono"/>
              </a:rPr>
              <a:t>2</a:t>
            </a:r>
            <a:r>
              <a:rPr kumimoji="0" lang="zh-CN" altLang="zh-CN" sz="12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Arial Unicode MS"/>
                <a:ea typeface="JetBrains Mono"/>
              </a:rPr>
              <a:t>)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532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 anchor="b">
            <a:normAutofit/>
          </a:bodyPr>
          <a:lstStyle/>
          <a:p>
            <a:pPr rtl="0"/>
            <a:r>
              <a:rPr lang="en-US" altLang="zh-CN" dirty="0"/>
              <a:t>Add book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EBDE694-52B2-42AF-C8C2-F3B1FD1CAFBA}"/>
              </a:ext>
            </a:extLst>
          </p:cNvPr>
          <p:cNvSpPr txBox="1"/>
          <p:nvPr/>
        </p:nvSpPr>
        <p:spPr>
          <a:xfrm>
            <a:off x="581192" y="1957118"/>
            <a:ext cx="60970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http://localhost:8000/admin/books/book/add/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E47BD40-4D61-2E5E-6CB5-FB4ACAC35A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615"/>
          <a:stretch/>
        </p:blipFill>
        <p:spPr>
          <a:xfrm>
            <a:off x="1164924" y="2378257"/>
            <a:ext cx="9410834" cy="400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3538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08584_TF56390039_Win32" id="{FCB14B3E-2B92-48B8-A334-05E7A8EE34E1}" vid="{B6EC9E21-8C82-4EB1-BBE7-A370F785D0C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2A11E097F5546AABCCF4A1053CF8D" ma:contentTypeVersion="3" ma:contentTypeDescription="Create a new document." ma:contentTypeScope="" ma:versionID="0490e53f2799129a43e0226bda7646a5">
  <xsd:schema xmlns:xsd="http://www.w3.org/2001/XMLSchema" xmlns:xs="http://www.w3.org/2001/XMLSchema" xmlns:p="http://schemas.microsoft.com/office/2006/metadata/properties" xmlns:ns3="e0b46af3-d584-4ae1-a60e-c99d7bf22fe6" targetNamespace="http://schemas.microsoft.com/office/2006/metadata/properties" ma:root="true" ma:fieldsID="bb47202ae9b46886c02ea38a66de222a" ns3:_="">
    <xsd:import namespace="e0b46af3-d584-4ae1-a60e-c99d7bf22fe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b46af3-d584-4ae1-a60e-c99d7bf22f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7402138-9E9B-4B7D-AC3B-B3747747D98B}">
  <ds:schemaRefs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purl.org/dc/elements/1.1/"/>
    <ds:schemaRef ds:uri="http://purl.org/dc/terms/"/>
    <ds:schemaRef ds:uri="e0b46af3-d584-4ae1-a60e-c99d7bf22fe6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F413404-3DE1-4481-BF84-E247B8484B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b46af3-d584-4ae1-a60e-c99d7bf22fe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C6DD7C-EBF5-4FF8-B703-F389977F64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{F93C0501-7339-4179-934B-87BA6C8085A3}tf56390039_win32</Template>
  <TotalTime>198</TotalTime>
  <Words>759</Words>
  <Application>Microsoft Office PowerPoint</Application>
  <PresentationFormat>宽屏</PresentationFormat>
  <Paragraphs>62</Paragraphs>
  <Slides>15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 Unicode MS</vt:lpstr>
      <vt:lpstr>Microsoft YaHei UI</vt:lpstr>
      <vt:lpstr>Arial</vt:lpstr>
      <vt:lpstr>Corbel</vt:lpstr>
      <vt:lpstr>Gill Sans MT</vt:lpstr>
      <vt:lpstr>Wingdings 2</vt:lpstr>
      <vt:lpstr>自定义</vt:lpstr>
      <vt:lpstr>ReadersHaven</vt:lpstr>
      <vt:lpstr>Requirements</vt:lpstr>
      <vt:lpstr>Class diagram</vt:lpstr>
      <vt:lpstr>Django project "books" creation</vt:lpstr>
      <vt:lpstr>serializers</vt:lpstr>
      <vt:lpstr>PowerPoint 演示文稿</vt:lpstr>
      <vt:lpstr>PowerPoint 演示文稿</vt:lpstr>
      <vt:lpstr>Administration</vt:lpstr>
      <vt:lpstr>Add book</vt:lpstr>
      <vt:lpstr>Books display and filter</vt:lpstr>
      <vt:lpstr>PowerPoint 演示文稿</vt:lpstr>
      <vt:lpstr>Book inventory</vt:lpstr>
      <vt:lpstr>PowerPoint 演示文稿</vt:lpstr>
      <vt:lpstr>Tests</vt:lpstr>
      <vt:lpstr>Readme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ReadersHaven</dc:title>
  <dc:creator>Li, Hongtao (Postgraduate Student)</dc:creator>
  <cp:lastModifiedBy>Li, Hongtao (Postgraduate Student)</cp:lastModifiedBy>
  <cp:revision>209</cp:revision>
  <dcterms:created xsi:type="dcterms:W3CDTF">2023-11-05T16:34:35Z</dcterms:created>
  <dcterms:modified xsi:type="dcterms:W3CDTF">2023-11-07T12:00:59Z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0x010100E4D2A11E097F5546AABCCF4A1053CF8D</vt:lpwstr>
  </property>
</Properties>
</file>